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6858000" cy="9144000"/>
  <p:embeddedFontLst>
    <p:embeddedFont>
      <p:font typeface="Arimo" panose="020B0604020202020204" pitchFamily="34" charset="0"/>
      <p:regular r:id="rId5"/>
    </p:embeddedFont>
    <p:embeddedFont>
      <p:font typeface="Arimo Bold" panose="020B0704020202020204" pitchFamily="34" charset="0"/>
      <p:regular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IBM Plex Serif" panose="02060503050406000203" pitchFamily="18" charset="0"/>
      <p:regular r:id="rId11"/>
    </p:embeddedFont>
    <p:embeddedFont>
      <p:font typeface="IBM Plex Serif Bold" panose="02060803050406000203" pitchFamily="18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22" autoAdjust="0"/>
  </p:normalViewPr>
  <p:slideViewPr>
    <p:cSldViewPr>
      <p:cViewPr>
        <p:scale>
          <a:sx n="80" d="100"/>
          <a:sy n="80" d="100"/>
        </p:scale>
        <p:origin x="1944" y="-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font" Target="fonts/font3.fntdata" /><Relationship Id="rId12" Type="http://schemas.openxmlformats.org/officeDocument/2006/relationships/font" Target="fonts/font8.fntdata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font" Target="fonts/font2.fntdata" /><Relationship Id="rId11" Type="http://schemas.openxmlformats.org/officeDocument/2006/relationships/font" Target="fonts/font7.fntdata" /><Relationship Id="rId5" Type="http://schemas.openxmlformats.org/officeDocument/2006/relationships/font" Target="fonts/font1.fntdata" /><Relationship Id="rId15" Type="http://schemas.openxmlformats.org/officeDocument/2006/relationships/theme" Target="theme/theme1.xml" /><Relationship Id="rId10" Type="http://schemas.openxmlformats.org/officeDocument/2006/relationships/font" Target="fonts/font6.fntdata" /><Relationship Id="rId4" Type="http://schemas.openxmlformats.org/officeDocument/2006/relationships/slide" Target="slides/slide3.xml" /><Relationship Id="rId9" Type="http://schemas.openxmlformats.org/officeDocument/2006/relationships/font" Target="fonts/font5.fntdata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hyperlink" Target="mailto:hatemdemerdash@yahoo.com" TargetMode="External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275675" y="-444364"/>
            <a:ext cx="3633414" cy="164290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AutoShape 3"/>
          <p:cNvSpPr/>
          <p:nvPr/>
        </p:nvSpPr>
        <p:spPr>
          <a:xfrm>
            <a:off x="3357740" y="-195385"/>
            <a:ext cx="4202260" cy="1394049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4" name="AutoShape 4"/>
          <p:cNvSpPr/>
          <p:nvPr/>
        </p:nvSpPr>
        <p:spPr>
          <a:xfrm>
            <a:off x="-198258" y="10601906"/>
            <a:ext cx="8181297" cy="239664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5" name="AutoShape 5"/>
          <p:cNvSpPr/>
          <p:nvPr/>
        </p:nvSpPr>
        <p:spPr>
          <a:xfrm>
            <a:off x="-69743" y="2223681"/>
            <a:ext cx="7924267" cy="0"/>
          </a:xfrm>
          <a:prstGeom prst="line">
            <a:avLst/>
          </a:prstGeom>
          <a:ln w="9525" cap="flat">
            <a:solidFill>
              <a:srgbClr val="0D284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>
            <a:off x="3639647" y="81250"/>
            <a:ext cx="1162740" cy="1067690"/>
          </a:xfrm>
          <a:prstGeom prst="rect">
            <a:avLst/>
          </a:prstGeom>
          <a:solidFill>
            <a:srgbClr val="FFFFFF"/>
          </a:solidFill>
        </p:spPr>
      </p: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3640997" y="41189"/>
            <a:ext cx="1161389" cy="1107751"/>
            <a:chOff x="0" y="0"/>
            <a:chExt cx="6324600" cy="6032500"/>
          </a:xfrm>
        </p:grpSpPr>
        <p:sp>
          <p:nvSpPr>
            <p:cNvPr id="8" name="Freeform 8"/>
            <p:cNvSpPr/>
            <p:nvPr/>
          </p:nvSpPr>
          <p:spPr>
            <a:xfrm>
              <a:off x="127000" y="127000"/>
              <a:ext cx="6070600" cy="5778500"/>
            </a:xfrm>
            <a:custGeom>
              <a:avLst/>
              <a:gdLst/>
              <a:ahLst/>
              <a:cxnLst/>
              <a:rect l="l" t="t" r="r" b="b"/>
              <a:pathLst>
                <a:path w="6070600" h="5778500">
                  <a:moveTo>
                    <a:pt x="0" y="0"/>
                  </a:moveTo>
                  <a:lnTo>
                    <a:pt x="6070600" y="0"/>
                  </a:lnTo>
                  <a:lnTo>
                    <a:pt x="6070600" y="5778500"/>
                  </a:lnTo>
                  <a:lnTo>
                    <a:pt x="0" y="5778500"/>
                  </a:lnTo>
                  <a:close/>
                </a:path>
              </a:pathLst>
            </a:custGeom>
            <a:blipFill>
              <a:blip r:embed="rId2" cstate="print"/>
              <a:stretch>
                <a:fillRect t="-5309" b="-52272"/>
              </a:stretch>
            </a:blipFill>
          </p:spPr>
        </p:sp>
        <p:sp>
          <p:nvSpPr>
            <p:cNvPr id="9" name="Freeform 9"/>
            <p:cNvSpPr/>
            <p:nvPr/>
          </p:nvSpPr>
          <p:spPr>
            <a:xfrm>
              <a:off x="0" y="0"/>
              <a:ext cx="6324600" cy="6032500"/>
            </a:xfrm>
            <a:custGeom>
              <a:avLst/>
              <a:gdLst/>
              <a:ahLst/>
              <a:cxnLst/>
              <a:rect l="l" t="t" r="r" b="b"/>
              <a:pathLst>
                <a:path w="6324600" h="6032500">
                  <a:moveTo>
                    <a:pt x="6324600" y="6032500"/>
                  </a:moveTo>
                  <a:lnTo>
                    <a:pt x="0" y="6032500"/>
                  </a:lnTo>
                  <a:lnTo>
                    <a:pt x="0" y="0"/>
                  </a:lnTo>
                  <a:lnTo>
                    <a:pt x="6324600" y="0"/>
                  </a:lnTo>
                  <a:lnTo>
                    <a:pt x="6324600" y="6032500"/>
                  </a:lnTo>
                  <a:close/>
                  <a:moveTo>
                    <a:pt x="127000" y="5905500"/>
                  </a:moveTo>
                  <a:lnTo>
                    <a:pt x="6197600" y="5905500"/>
                  </a:lnTo>
                  <a:lnTo>
                    <a:pt x="6197600" y="127000"/>
                  </a:lnTo>
                  <a:lnTo>
                    <a:pt x="127000" y="127000"/>
                  </a:lnTo>
                  <a:lnTo>
                    <a:pt x="127000" y="5905500"/>
                  </a:lnTo>
                  <a:close/>
                </a:path>
              </a:pathLst>
            </a:custGeom>
            <a:solidFill>
              <a:srgbClr val="0D2840"/>
            </a:solidFill>
          </p:spPr>
        </p:sp>
      </p:grp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76977" y="6712179"/>
          <a:ext cx="7206047" cy="1771650"/>
        </p:xfrm>
        <a:graphic>
          <a:graphicData uri="http://schemas.openxmlformats.org/drawingml/2006/table">
            <a:tbl>
              <a:tblPr/>
              <a:tblGrid>
                <a:gridCol w="2763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2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Education</a:t>
                      </a:r>
                      <a:endParaRPr lang="en-US" sz="1100" dirty="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 dirty="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Degree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Bachelor's in Mechanical Power Engineering</a:t>
                      </a:r>
                      <a:endParaRPr lang="en-US" sz="1100" dirty="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University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Faculty of Engineering, Tanta University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Graduation Year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2003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Grade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Good (Project Grade: Excellent)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176977" y="8933775"/>
          <a:ext cx="7206046" cy="1504952"/>
        </p:xfrm>
        <a:graphic>
          <a:graphicData uri="http://schemas.openxmlformats.org/drawingml/2006/table">
            <a:tbl>
              <a:tblPr/>
              <a:tblGrid>
                <a:gridCol w="2779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6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Professional Qualifications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Certification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Marine Chief Engineer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Institute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Arab Academy for Science, Technology &amp; Maritime Transport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Graduation Date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January 2018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Freeform 12"/>
          <p:cNvSpPr/>
          <p:nvPr/>
        </p:nvSpPr>
        <p:spPr>
          <a:xfrm>
            <a:off x="6124294" y="348928"/>
            <a:ext cx="800011" cy="800011"/>
          </a:xfrm>
          <a:custGeom>
            <a:avLst/>
            <a:gdLst/>
            <a:ahLst/>
            <a:cxnLst/>
            <a:rect l="l" t="t" r="r" b="b"/>
            <a:pathLst>
              <a:path w="800011" h="800011">
                <a:moveTo>
                  <a:pt x="0" y="0"/>
                </a:moveTo>
                <a:lnTo>
                  <a:pt x="800011" y="0"/>
                </a:lnTo>
                <a:lnTo>
                  <a:pt x="800011" y="800011"/>
                </a:lnTo>
                <a:lnTo>
                  <a:pt x="0" y="80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5238592" y="348928"/>
            <a:ext cx="800011" cy="800011"/>
          </a:xfrm>
          <a:custGeom>
            <a:avLst/>
            <a:gdLst/>
            <a:ahLst/>
            <a:cxnLst/>
            <a:rect l="l" t="t" r="r" b="b"/>
            <a:pathLst>
              <a:path w="800011" h="800011">
                <a:moveTo>
                  <a:pt x="0" y="0"/>
                </a:moveTo>
                <a:lnTo>
                  <a:pt x="800011" y="0"/>
                </a:lnTo>
                <a:lnTo>
                  <a:pt x="800011" y="800011"/>
                </a:lnTo>
                <a:lnTo>
                  <a:pt x="0" y="80001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4" name="TextBox 14"/>
          <p:cNvSpPr txBox="1"/>
          <p:nvPr/>
        </p:nvSpPr>
        <p:spPr>
          <a:xfrm>
            <a:off x="4979915" y="1640225"/>
            <a:ext cx="1944390" cy="165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99"/>
              </a:lnSpc>
              <a:spcBef>
                <a:spcPct val="0"/>
              </a:spcBef>
            </a:pPr>
            <a:r>
              <a:rPr lang="en-US" sz="999" dirty="0">
                <a:solidFill>
                  <a:srgbClr val="0D2840"/>
                </a:solidFill>
                <a:latin typeface="Arimo Bold"/>
              </a:rPr>
              <a:t>Address: Alexandria, Egypt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27605" y="1921634"/>
            <a:ext cx="4708817" cy="165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99"/>
              </a:lnSpc>
            </a:pPr>
            <a:r>
              <a:rPr lang="en-US" sz="999">
                <a:solidFill>
                  <a:srgbClr val="0D2840"/>
                </a:solidFill>
                <a:latin typeface="Arimo Bold"/>
              </a:rPr>
              <a:t>E-Mail: hatemdemerdash@gmail.com | </a:t>
            </a:r>
            <a:r>
              <a:rPr lang="en-US" sz="999" u="sng">
                <a:solidFill>
                  <a:srgbClr val="0D2840"/>
                </a:solidFill>
                <a:latin typeface="Arimo Bold"/>
                <a:hlinkClick r:id="rId5" tooltip="mailto:hatemdemerdash@yahoo.com"/>
              </a:rPr>
              <a:t>hatemdemerdash@yahoo.com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0726" y="110155"/>
            <a:ext cx="3207013" cy="742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99"/>
              </a:lnSpc>
            </a:pPr>
            <a:r>
              <a:rPr lang="en-US" sz="2499" dirty="0" err="1">
                <a:solidFill>
                  <a:srgbClr val="FFFFFF"/>
                </a:solidFill>
                <a:latin typeface="IBM Plex Serif Bold"/>
              </a:rPr>
              <a:t>Hatem</a:t>
            </a:r>
            <a:r>
              <a:rPr lang="en-US" sz="2499" dirty="0">
                <a:solidFill>
                  <a:srgbClr val="FFFFFF"/>
                </a:solidFill>
                <a:latin typeface="IBM Plex Serif Bold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IBM Plex Serif Bold"/>
              </a:rPr>
              <a:t>Demerdash</a:t>
            </a:r>
            <a:r>
              <a:rPr lang="en-US" sz="2499" dirty="0">
                <a:solidFill>
                  <a:srgbClr val="FFFFFF"/>
                </a:solidFill>
                <a:latin typeface="IBM Plex Serif Bold"/>
              </a:rPr>
              <a:t> Mohamed </a:t>
            </a:r>
            <a:r>
              <a:rPr lang="en-US" sz="2499" dirty="0" err="1">
                <a:solidFill>
                  <a:srgbClr val="FFFFFF"/>
                </a:solidFill>
                <a:latin typeface="IBM Plex Serif Bold"/>
              </a:rPr>
              <a:t>Aly</a:t>
            </a:r>
            <a:endParaRPr lang="en-US" sz="2499" dirty="0">
              <a:solidFill>
                <a:srgbClr val="FFFFFF"/>
              </a:solidFill>
              <a:latin typeface="IBM Plex Serif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7605" y="1535450"/>
            <a:ext cx="4708817" cy="273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99"/>
              </a:lnSpc>
            </a:pPr>
            <a:r>
              <a:rPr lang="en-US" sz="999" dirty="0">
                <a:solidFill>
                  <a:srgbClr val="0D2840"/>
                </a:solidFill>
                <a:latin typeface="Arimo Bold"/>
              </a:rPr>
              <a:t>Phones: +201118112712 | +201220271481 | 034357752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1679" y="2257018"/>
            <a:ext cx="939006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About Me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21145" y="2568803"/>
            <a:ext cx="7206046" cy="1080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70"/>
              </a:lnSpc>
            </a:pPr>
            <a:r>
              <a:rPr lang="en-US" sz="1000">
                <a:solidFill>
                  <a:srgbClr val="0D2840"/>
                </a:solidFill>
                <a:latin typeface="Arimo"/>
              </a:rPr>
              <a:t>Experienced Marine Chief Engineer with over 20 years of expertise in ship engineering, maintenance, and safety compliance. Holds a Bachelor's degree in Mechanical Power Engineering and a Marine Chief Engineer Certification. Proficient in marine diesel engines, power systems, navigation, and advanced firefighting techniques. Strong leadership and crisis management skills with a focus on safety, teamwork, and communication. Committed to international maritime regulations, technical documentation, and operational efficiency. Excels in multicultural environments and high-pressure situations. Eager to contribute expertise and leadership to your team, ensuring excellence in the maritime industry.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01679" y="1237475"/>
            <a:ext cx="867569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Contacts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1679" y="3648303"/>
            <a:ext cx="2485836" cy="3517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99"/>
              </a:lnSpc>
            </a:pPr>
            <a:r>
              <a:rPr lang="en-US" sz="1599">
                <a:solidFill>
                  <a:srgbClr val="0D2840"/>
                </a:solidFill>
                <a:latin typeface="IBM Plex Serif Bold"/>
              </a:rPr>
              <a:t>Personal Info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76977" y="6333719"/>
            <a:ext cx="1257895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EDUCATION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01679" y="4047719"/>
            <a:ext cx="2056750" cy="688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Nationality: Egyptian</a:t>
            </a:r>
          </a:p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Marital Status: Married </a:t>
            </a:r>
          </a:p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Date of Birth: April 18, 1977</a:t>
            </a:r>
          </a:p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Military Status: Exempted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01679" y="4822419"/>
            <a:ext cx="1077714" cy="3517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99"/>
              </a:lnSpc>
            </a:pPr>
            <a:r>
              <a:rPr lang="en-US" sz="1599">
                <a:solidFill>
                  <a:srgbClr val="0D2840"/>
                </a:solidFill>
                <a:latin typeface="IBM Plex Serif Bold"/>
              </a:rPr>
              <a:t>Languages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8124" y="5221835"/>
            <a:ext cx="1345506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Arabic: Native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English: Very Good 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76977" y="8555315"/>
            <a:ext cx="2713583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Professional Qualifications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413572" y="3734028"/>
            <a:ext cx="967383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 dirty="0">
                <a:solidFill>
                  <a:srgbClr val="0D2840"/>
                </a:solidFill>
                <a:latin typeface="IBM Plex Serif Bold"/>
              </a:rPr>
              <a:t>Key skills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357740" y="4047719"/>
            <a:ext cx="4202260" cy="25135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endParaRPr lang="en-US" sz="1000" dirty="0">
              <a:solidFill>
                <a:srgbClr val="0D2840"/>
              </a:solidFill>
              <a:latin typeface="Arimo"/>
            </a:endParaRP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Engineering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Chief Engineer Certification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Ship Maintenance, Repair, and Troubleshooting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Diesel Engines and Power Systems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Navigation, Seamanship, and Safety Procedures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Pollution Prevention and Safety Compliance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ISM - International Safety Management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MARAD (Maritime Administration) System and AMOS (Asset Management Operating System)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Engine Room Management and Technical Documentation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Advanced Firefighting Techniques and Emergency Response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Proficiency in Survival Craft and Rescue Boat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Maritime Regulations and Compliance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166857" y="10546000"/>
            <a:ext cx="8181297" cy="233175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3" name="AutoShape 3"/>
          <p:cNvSpPr/>
          <p:nvPr/>
        </p:nvSpPr>
        <p:spPr>
          <a:xfrm>
            <a:off x="-275675" y="-444364"/>
            <a:ext cx="8935854" cy="776818"/>
          </a:xfrm>
          <a:prstGeom prst="rect">
            <a:avLst/>
          </a:prstGeom>
          <a:solidFill>
            <a:srgbClr val="0D2840"/>
          </a:solidFill>
        </p:spPr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756428"/>
              </p:ext>
            </p:extLst>
          </p:nvPr>
        </p:nvGraphicFramePr>
        <p:xfrm>
          <a:off x="110271" y="1533500"/>
          <a:ext cx="7339459" cy="9669493"/>
        </p:xfrm>
        <a:graphic>
          <a:graphicData uri="http://schemas.openxmlformats.org/drawingml/2006/table">
            <a:tbl>
              <a:tblPr/>
              <a:tblGrid>
                <a:gridCol w="1611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9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85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75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Company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Ship Name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Type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Sign On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Sign Off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Rank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Limits of Voyage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Maritime</a:t>
                      </a:r>
                      <a:r>
                        <a:rPr lang="en-US" sz="1100" baseline="0" dirty="0"/>
                        <a:t> &amp; Oil Services “</a:t>
                      </a:r>
                      <a:r>
                        <a:rPr lang="en-US" sz="1100" baseline="0" dirty="0" err="1"/>
                        <a:t>Maridive</a:t>
                      </a:r>
                      <a:r>
                        <a:rPr lang="en-US" sz="1100" baseline="0" dirty="0"/>
                        <a:t>” SAE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err="1"/>
                        <a:t>Maridive</a:t>
                      </a:r>
                      <a:r>
                        <a:rPr lang="en-US" sz="1100" dirty="0"/>
                        <a:t> 229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>
                          <a:cs typeface="+mj-cs"/>
                        </a:rPr>
                        <a:t>Offshore</a:t>
                      </a:r>
                      <a:r>
                        <a:rPr lang="en-US" sz="1100" baseline="0" dirty="0">
                          <a:cs typeface="+mj-cs"/>
                        </a:rPr>
                        <a:t> Tug / Supply Ship</a:t>
                      </a:r>
                      <a:endParaRPr lang="en-US" sz="1100" dirty="0">
                        <a:cs typeface="+mj-cs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>
                          <a:cs typeface="+mj-cs"/>
                        </a:rPr>
                        <a:t>2x2500 </a:t>
                      </a:r>
                      <a:r>
                        <a:rPr lang="en-US" sz="1100" dirty="0" err="1">
                          <a:cs typeface="+mj-cs"/>
                        </a:rPr>
                        <a:t>Kw</a:t>
                      </a:r>
                      <a:endParaRPr lang="en-US" sz="1100" dirty="0">
                        <a:cs typeface="+mj-cs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25-03-2024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21-04-2024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Ch. Eng.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F.G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03325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Maritime</a:t>
                      </a:r>
                      <a:r>
                        <a:rPr lang="en-US" sz="1100" baseline="0" dirty="0"/>
                        <a:t> &amp; Oil Services “</a:t>
                      </a:r>
                      <a:r>
                        <a:rPr lang="en-US" sz="1100" baseline="0" dirty="0" err="1"/>
                        <a:t>Maridive</a:t>
                      </a:r>
                      <a:r>
                        <a:rPr lang="en-US" sz="1100" baseline="0" dirty="0"/>
                        <a:t>” SAE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err="1"/>
                        <a:t>Maridive</a:t>
                      </a:r>
                      <a:r>
                        <a:rPr lang="en-US" sz="1100" dirty="0"/>
                        <a:t> 229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>
                          <a:cs typeface="+mj-cs"/>
                        </a:rPr>
                        <a:t>Offshore</a:t>
                      </a:r>
                      <a:r>
                        <a:rPr lang="en-US" sz="1100" baseline="0" dirty="0">
                          <a:cs typeface="+mj-cs"/>
                        </a:rPr>
                        <a:t> Tug / Supply Ship</a:t>
                      </a:r>
                      <a:endParaRPr lang="en-US" sz="1100" dirty="0">
                        <a:cs typeface="+mj-cs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>
                          <a:cs typeface="+mj-cs"/>
                        </a:rPr>
                        <a:t>2x2500 </a:t>
                      </a:r>
                      <a:r>
                        <a:rPr lang="en-US" sz="1100" dirty="0" err="1">
                          <a:cs typeface="+mj-cs"/>
                        </a:rPr>
                        <a:t>Kw</a:t>
                      </a:r>
                      <a:endParaRPr lang="en-US" sz="1100" dirty="0">
                        <a:cs typeface="+mj-cs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16-01-2024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27-02-2024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Ch. Eng.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/>
                        <a:t>F.G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Etehad International For Maritime Transport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>
                          <a:solidFill>
                            <a:srgbClr val="000000"/>
                          </a:solidFill>
                          <a:latin typeface="IBM Plex Serif"/>
                        </a:rPr>
                        <a:t>Amal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2X5760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25-02-2023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05-06-2023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Etehad International For Maritime Transport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Amal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2X5760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21-05-2022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25-10-2022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Etehad International For Maritime Transport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>
                          <a:solidFill>
                            <a:srgbClr val="000000"/>
                          </a:solidFill>
                          <a:latin typeface="IBM Plex Serif"/>
                        </a:rPr>
                        <a:t>Amal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2X5760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05-08-2021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24-02-2022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LDPL Middle East Company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>
                          <a:solidFill>
                            <a:srgbClr val="000000"/>
                          </a:solidFill>
                          <a:latin typeface="IBM Plex Serif"/>
                        </a:rPr>
                        <a:t>Alm</a:t>
                      </a: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 </a:t>
                      </a:r>
                      <a:r>
                        <a:rPr lang="en-US" sz="999" dirty="0" err="1">
                          <a:solidFill>
                            <a:srgbClr val="000000"/>
                          </a:solidFill>
                          <a:latin typeface="IBM Plex Serif"/>
                        </a:rPr>
                        <a:t>AustraL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Deck Cargo Ship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2X1650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05-01-2021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18-04-2021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02-10-2020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26-11-2020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Bridge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6000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17-07-2020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02-10-2020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28-11-2018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31-12-2019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02/04/2018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20/10/2018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18/11/2016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31/03/2017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28/11/2015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01/09/2016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Sea Jewel Shipping Company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Shaheen 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General Cargo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1985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23/10/2014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31/07/2015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Musandam Shipping Company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Hellas- M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Tanker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2250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22/07/2013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28/05/2014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8392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Aden Of Gulf For Shipping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Topaz II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General Cargo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5000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10/05/2012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28/11/2012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392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Euro Ship Management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Taiba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Live Stock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5600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01/04/2011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20/07/2011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Marouf Ship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Jona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General Cargo - Bulk Carrier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5400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21/04/2010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28/10/2010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744103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Oujda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14500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24/12/2009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04/02/2010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Box 5"/>
          <p:cNvSpPr txBox="1"/>
          <p:nvPr/>
        </p:nvSpPr>
        <p:spPr>
          <a:xfrm>
            <a:off x="189260" y="1092475"/>
            <a:ext cx="2340620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Sea Service Experience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166857" y="10546000"/>
            <a:ext cx="8181297" cy="233175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3" name="AutoShape 3"/>
          <p:cNvSpPr/>
          <p:nvPr/>
        </p:nvSpPr>
        <p:spPr>
          <a:xfrm>
            <a:off x="-275675" y="-444364"/>
            <a:ext cx="8935854" cy="776818"/>
          </a:xfrm>
          <a:prstGeom prst="rect">
            <a:avLst/>
          </a:prstGeom>
          <a:solidFill>
            <a:srgbClr val="0D2840"/>
          </a:solidFill>
        </p:spPr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188079" y="962680"/>
          <a:ext cx="7183843" cy="3449238"/>
        </p:xfrm>
        <a:graphic>
          <a:graphicData uri="http://schemas.openxmlformats.org/drawingml/2006/table">
            <a:tbl>
              <a:tblPr/>
              <a:tblGrid>
                <a:gridCol w="167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0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12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7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3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41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Company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Ship Name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Type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Sign On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Sign Off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Rank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Limits of Voyage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15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Mogador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14500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27/06/2009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24/12/2009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Arab Ship Management Co.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Sara 3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Ro_Ro Passenger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20400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16/12/2008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27/06/2009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Arab Ship Management Co.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Sara 3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Ro_Ro Passenger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20400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25/06/2008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26/10/2008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Marine International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View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Towing and A/H Supply Boat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6000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29/01/2008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01/04/2008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FAMCO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Al Shaymaa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General Cargo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5800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24/05/2007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29/11/2007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Marine International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Asso Dodici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Towing and A/H Supply Boat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8800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15/05/2005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05/08/2006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Ass.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Marine International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Asso Dodici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Towing and A/H Supply Boat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8800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09/06/2004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25/11/2004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Ass.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5"/>
          <p:cNvSpPr txBox="1"/>
          <p:nvPr/>
        </p:nvSpPr>
        <p:spPr>
          <a:xfrm>
            <a:off x="189154" y="517284"/>
            <a:ext cx="2340620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Sea Service Experience</a:t>
            </a:r>
          </a:p>
        </p:txBody>
      </p:sp>
      <p:graphicFrame>
        <p:nvGraphicFramePr>
          <p:cNvPr id="6" name="Table 6"/>
          <p:cNvGraphicFramePr>
            <a:graphicFrameLocks noGrp="1"/>
          </p:cNvGraphicFramePr>
          <p:nvPr/>
        </p:nvGraphicFramePr>
        <p:xfrm>
          <a:off x="188079" y="5164576"/>
          <a:ext cx="7169675" cy="5009718"/>
        </p:xfrm>
        <a:graphic>
          <a:graphicData uri="http://schemas.openxmlformats.org/drawingml/2006/table">
            <a:tbl>
              <a:tblPr/>
              <a:tblGrid>
                <a:gridCol w="69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No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Name of Certificate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Issue Date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Expire Date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Certificate of Competence and Endorsement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03-06-2021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26-04-2026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Medical Certificate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09-06-2021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08-06-2023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Elementary First Aid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06-05-2021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04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in Personal Survival Techniques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11-05-2021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10-05-2026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Advanced Fire Prevention and Fire Fighting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12-05-2026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Personal Safety and Social Responsibilities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06-05-2021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07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of Security Awareness Training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25-05-2021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in Survival Craft and Rescue Boat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17-05-2026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09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Training in Crowd Management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16-05-2026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Training in Crisis Management and Human Behavior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17-05-2026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Safety Procedures on Passenger Ships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15-05-2026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Training in Passenger Safety, Cargo Safety, and Hull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19-05-2026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Prevention and Combating of Marine Pollution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27-09-2016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xxxxxxxxx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14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in Fast Rescue Boats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07-09-2023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06-09-2028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15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Safety Procedures on Passenger Ships (Jordan)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08-09-2023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07-09-2028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16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Passenger Ship Emergency Familiarization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08-09-2023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07-09-2028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17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Passenger Ship Crowd Management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09-09-2023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08-09-2028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18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Crisis Management and Human Behavior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09-09-2023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08-09-2028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19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Passenger Safety, Cargo Safety, and Hull Integrity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08-09-2023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07-09-2028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20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Dynamic Position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21/12/2023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20/12/2028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7" name="TextBox 7"/>
          <p:cNvSpPr txBox="1"/>
          <p:nvPr/>
        </p:nvSpPr>
        <p:spPr>
          <a:xfrm>
            <a:off x="188079" y="4736026"/>
            <a:ext cx="2644527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Courses and Certifications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1116</Words>
  <Application>Microsoft Office PowerPoint</Application>
  <PresentationFormat>مخصص</PresentationFormat>
  <Paragraphs>350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Office Theme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Hatem Demerdash Mohamed Aly</dc:title>
  <dc:creator>Estabrk</dc:creator>
  <cp:lastModifiedBy>tomy hd</cp:lastModifiedBy>
  <cp:revision>12</cp:revision>
  <dcterms:created xsi:type="dcterms:W3CDTF">2006-08-16T00:00:00Z</dcterms:created>
  <dcterms:modified xsi:type="dcterms:W3CDTF">2024-04-23T05:55:44Z</dcterms:modified>
  <dc:identifier>DAF4o4hm-eY</dc:identifier>
</cp:coreProperties>
</file>